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7" r:id="rId7"/>
    <p:sldId id="269" r:id="rId8"/>
    <p:sldId id="268" r:id="rId9"/>
    <p:sldId id="270" r:id="rId10"/>
    <p:sldId id="262" r:id="rId11"/>
    <p:sldId id="263" r:id="rId12"/>
    <p:sldId id="261" r:id="rId13"/>
    <p:sldId id="264" r:id="rId14"/>
    <p:sldId id="265" r:id="rId15"/>
    <p:sldId id="266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7375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3962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21176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211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94798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447800"/>
            <a:ext cx="7772400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3115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3115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2133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0513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3444" y="4111625"/>
            <a:ext cx="4837112" cy="4996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153444" y="381000"/>
            <a:ext cx="4837112" cy="362783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3444" y="4678363"/>
            <a:ext cx="4837112" cy="7096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5A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bottomWaves_white.png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62080"/>
            <a:ext cx="9144000" cy="119592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3" name="Picture 12" descr="NA logo horziontal cmyk.png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6248400"/>
            <a:ext cx="2667000" cy="3526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baseline="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sgroup.com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ffshore-technology.com/projects/exxon_hebron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tatcan.gc.ca/dai-quo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cacola.ca/" TargetMode="External"/><Relationship Id="rId3" Type="http://schemas.openxmlformats.org/officeDocument/2006/relationships/hyperlink" Target="http://www.avon.au/" TargetMode="External"/><Relationship Id="rId7" Type="http://schemas.openxmlformats.org/officeDocument/2006/relationships/hyperlink" Target="http://www.honda.co.jp/" TargetMode="External"/><Relationship Id="rId2" Type="http://schemas.openxmlformats.org/officeDocument/2006/relationships/hyperlink" Target="http://www.avon.ca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honda.com.au/" TargetMode="External"/><Relationship Id="rId5" Type="http://schemas.openxmlformats.org/officeDocument/2006/relationships/hyperlink" Target="http://www.honda.ca/" TargetMode="External"/><Relationship Id="rId10" Type="http://schemas.openxmlformats.org/officeDocument/2006/relationships/hyperlink" Target="http://www.cccj.co.jp/english/index.html" TargetMode="External"/><Relationship Id="rId4" Type="http://schemas.openxmlformats.org/officeDocument/2006/relationships/hyperlink" Target="http://www.avon.co.jp/" TargetMode="External"/><Relationship Id="rId9" Type="http://schemas.openxmlformats.org/officeDocument/2006/relationships/hyperlink" Target="http://www.coca-cola.com.au/index.jsp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Global/International Marketing</a:t>
            </a:r>
            <a:r>
              <a:rPr lang="en-US" dirty="0"/>
              <a:t/>
            </a:r>
            <a:br>
              <a:rPr lang="en-US" dirty="0"/>
            </a:br>
            <a:r>
              <a:rPr lang="en-GB" dirty="0"/>
              <a:t>MR1100 </a:t>
            </a:r>
            <a:r>
              <a:rPr lang="en-US" dirty="0"/>
              <a:t/>
            </a:r>
            <a:br>
              <a:rPr lang="en-US" dirty="0"/>
            </a:br>
            <a:r>
              <a:rPr lang="en-GB" dirty="0"/>
              <a:t>Chapter 7</a:t>
            </a:r>
            <a:r>
              <a:rPr lang="en-US" dirty="0"/>
              <a:t/>
            </a:r>
            <a:br>
              <a:rPr lang="en-US" dirty="0"/>
            </a:b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472614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effectLst/>
              </a:rPr>
              <a:t/>
            </a:r>
            <a:br>
              <a:rPr lang="en-GB" dirty="0" smtClean="0">
                <a:effectLst/>
              </a:rPr>
            </a:br>
            <a:r>
              <a:rPr lang="en-GB" dirty="0" smtClean="0">
                <a:effectLst/>
              </a:rPr>
              <a:t>Key Factors to Assess in the Host Country Prior to Going International</a:t>
            </a: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>
                <a:effectLst/>
              </a:rPr>
              <a:t>Cultural Conditions </a:t>
            </a:r>
            <a:endParaRPr lang="en-US" dirty="0" smtClean="0">
              <a:effectLst/>
            </a:endParaRPr>
          </a:p>
          <a:p>
            <a:r>
              <a:rPr lang="en-GB" dirty="0" smtClean="0">
                <a:effectLst/>
              </a:rPr>
              <a:t>Do you and you company understand the cultural conditions in the host country? </a:t>
            </a:r>
            <a:endParaRPr lang="en-US" dirty="0" smtClean="0">
              <a:effectLst/>
            </a:endParaRPr>
          </a:p>
          <a:p>
            <a:r>
              <a:rPr lang="en-GB" dirty="0" smtClean="0">
                <a:effectLst/>
              </a:rPr>
              <a:t>You cannot respect them if you do not know them. </a:t>
            </a:r>
            <a:endParaRPr lang="en-US" dirty="0" smtClean="0">
              <a:effectLst/>
            </a:endParaRPr>
          </a:p>
          <a:p>
            <a:r>
              <a:rPr lang="en-GB" dirty="0" smtClean="0">
                <a:effectLst/>
              </a:rPr>
              <a:t>Be aware of the lessons learned by companies operating abroad. </a:t>
            </a:r>
            <a:endParaRPr lang="en-US" dirty="0" smtClean="0">
              <a:effectLst/>
            </a:endParaRP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584757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effectLst/>
              </a:rPr>
              <a:t>Key Factors to Assess in the Host Country Prior to Going International</a:t>
            </a: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smtClean="0">
                <a:effectLst/>
              </a:rPr>
              <a:t>Economic Conditions </a:t>
            </a:r>
            <a:endParaRPr lang="en-US" dirty="0" smtClean="0">
              <a:effectLst/>
            </a:endParaRPr>
          </a:p>
          <a:p>
            <a:r>
              <a:rPr lang="en-GB" dirty="0" smtClean="0">
                <a:effectLst/>
              </a:rPr>
              <a:t>What stage of economic development is the host country in? </a:t>
            </a:r>
            <a:endParaRPr lang="en-US" dirty="0" smtClean="0">
              <a:effectLst/>
            </a:endParaRPr>
          </a:p>
          <a:p>
            <a:r>
              <a:rPr lang="en-GB" dirty="0" smtClean="0">
                <a:effectLst/>
              </a:rPr>
              <a:t>How much infrastructure exists -- what is its condition? </a:t>
            </a:r>
            <a:endParaRPr lang="en-US" dirty="0" smtClean="0">
              <a:effectLst/>
            </a:endParaRPr>
          </a:p>
          <a:p>
            <a:r>
              <a:rPr lang="en-GB" dirty="0" smtClean="0">
                <a:effectLst/>
              </a:rPr>
              <a:t>What is consumer income? -- high or low </a:t>
            </a:r>
            <a:endParaRPr lang="en-US" dirty="0" smtClean="0">
              <a:effectLst/>
            </a:endParaRPr>
          </a:p>
          <a:p>
            <a:r>
              <a:rPr lang="en-GB" dirty="0" smtClean="0">
                <a:effectLst/>
              </a:rPr>
              <a:t>Is there a stable currency exchange rate? </a:t>
            </a:r>
            <a:endParaRPr lang="en-US" dirty="0" smtClean="0">
              <a:effectLst/>
            </a:endParaRP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764496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effectLst/>
              </a:rPr>
              <a:t>Key Factors to Assess in the Host Country Prior to Going International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 smtClean="0">
                <a:effectLst/>
              </a:rPr>
              <a:t>Political Conditions </a:t>
            </a:r>
            <a:endParaRPr lang="en-US" dirty="0" smtClean="0">
              <a:effectLst/>
            </a:endParaRPr>
          </a:p>
          <a:p>
            <a:r>
              <a:rPr lang="en-GB" dirty="0" smtClean="0">
                <a:effectLst/>
              </a:rPr>
              <a:t>Stability of the government </a:t>
            </a:r>
            <a:endParaRPr lang="en-US" dirty="0" smtClean="0">
              <a:effectLst/>
            </a:endParaRPr>
          </a:p>
          <a:p>
            <a:r>
              <a:rPr lang="en-GB" dirty="0" smtClean="0">
                <a:effectLst/>
              </a:rPr>
              <a:t>The existence of Trade Barriers </a:t>
            </a:r>
            <a:endParaRPr lang="en-US" dirty="0" smtClean="0">
              <a:effectLst/>
            </a:endParaRPr>
          </a:p>
          <a:p>
            <a:r>
              <a:rPr lang="en-GB" dirty="0" smtClean="0">
                <a:effectLst/>
              </a:rPr>
              <a:t>The potential of Expropriation </a:t>
            </a:r>
            <a:endParaRPr lang="en-US" dirty="0" smtClean="0">
              <a:effectLst/>
            </a:endParaRPr>
          </a:p>
          <a:p>
            <a:r>
              <a:rPr lang="en-GB" dirty="0" smtClean="0">
                <a:effectLst/>
              </a:rPr>
              <a:t>Trade/Tax incentives that may be offered </a:t>
            </a:r>
            <a:endParaRPr lang="en-US" dirty="0" smtClean="0">
              <a:effectLst/>
            </a:endParaRPr>
          </a:p>
          <a:p>
            <a:r>
              <a:rPr lang="en-GB" dirty="0" smtClean="0">
                <a:effectLst/>
              </a:rPr>
              <a:t>Is the host a part of a multinational trade group such as NAFTA or the EC? </a:t>
            </a:r>
          </a:p>
          <a:p>
            <a:r>
              <a:rPr lang="en-GB" dirty="0" smtClean="0"/>
              <a:t>See Political Risk Assessment @ </a:t>
            </a:r>
            <a:r>
              <a:rPr lang="en-GB" dirty="0">
                <a:hlinkClick r:id="rId2"/>
              </a:rPr>
              <a:t>http://www.prsgroup.com</a:t>
            </a:r>
            <a:r>
              <a:rPr lang="en-GB" dirty="0" smtClean="0">
                <a:hlinkClick r:id="rId2"/>
              </a:rPr>
              <a:t>/</a:t>
            </a:r>
            <a:endParaRPr lang="en-GB" dirty="0" smtClean="0"/>
          </a:p>
          <a:p>
            <a:endParaRPr lang="en-US" dirty="0" smtClean="0">
              <a:effectLst/>
            </a:endParaRP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532739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effectLst/>
              </a:rPr>
              <a:t/>
            </a:r>
            <a:br>
              <a:rPr lang="en-GB" dirty="0" smtClean="0">
                <a:effectLst/>
              </a:rPr>
            </a:br>
            <a:r>
              <a:rPr lang="en-GB" dirty="0" smtClean="0">
                <a:effectLst/>
              </a:rPr>
              <a:t>Alternative Approaches  to Going International</a:t>
            </a: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>
                <a:effectLst/>
              </a:rPr>
              <a:t>Exporting - lowest risk, lowest involvement </a:t>
            </a:r>
            <a:endParaRPr lang="en-US" dirty="0" smtClean="0">
              <a:effectLst/>
            </a:endParaRPr>
          </a:p>
          <a:p>
            <a:r>
              <a:rPr lang="en-GB" dirty="0" smtClean="0">
                <a:effectLst/>
              </a:rPr>
              <a:t>Licensing - still low involvement but more risk </a:t>
            </a:r>
            <a:endParaRPr lang="en-US" dirty="0" smtClean="0">
              <a:effectLst/>
            </a:endParaRPr>
          </a:p>
          <a:p>
            <a:r>
              <a:rPr lang="en-GB" dirty="0" smtClean="0">
                <a:effectLst/>
              </a:rPr>
              <a:t>Joint Venture - Multinational joins with a local company in the host country - Higher involvement and risk. (</a:t>
            </a:r>
            <a:r>
              <a:rPr lang="en-GB" sz="1300" dirty="0" smtClean="0"/>
              <a:t>See </a:t>
            </a:r>
            <a:r>
              <a:rPr lang="en-GB" sz="1300" dirty="0">
                <a:hlinkClick r:id="rId2"/>
              </a:rPr>
              <a:t>http://www.offshore-technology.com/projects/exxon_hebron</a:t>
            </a:r>
            <a:r>
              <a:rPr lang="en-GB" sz="1300" dirty="0" smtClean="0">
                <a:hlinkClick r:id="rId2"/>
              </a:rPr>
              <a:t>/</a:t>
            </a:r>
            <a:r>
              <a:rPr lang="en-GB" sz="1300" dirty="0" smtClean="0"/>
              <a:t>)</a:t>
            </a:r>
          </a:p>
          <a:p>
            <a:r>
              <a:rPr lang="en-GB" dirty="0" smtClean="0">
                <a:effectLst/>
              </a:rPr>
              <a:t>Direct Ownership - most involvement, most risk and most potential reward. </a:t>
            </a:r>
            <a:endParaRPr lang="en-US" dirty="0" smtClean="0">
              <a:effectLst/>
            </a:endParaRP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101380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Key Terminology</a:t>
            </a:r>
            <a:r>
              <a:rPr lang="en-US" dirty="0"/>
              <a:t/>
            </a:r>
            <a:br>
              <a:rPr lang="en-US" dirty="0"/>
            </a:b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 smtClean="0"/>
              <a:t>Selling Products Abroad </a:t>
            </a:r>
            <a:endParaRPr lang="en-US" dirty="0"/>
          </a:p>
          <a:p>
            <a:r>
              <a:rPr lang="en-GB" dirty="0" smtClean="0"/>
              <a:t>Extension </a:t>
            </a:r>
            <a:r>
              <a:rPr lang="en-GB" dirty="0"/>
              <a:t>- sell same product in other countries (</a:t>
            </a:r>
            <a:r>
              <a:rPr lang="en-GB" dirty="0" err="1"/>
              <a:t>eg</a:t>
            </a:r>
            <a:r>
              <a:rPr lang="en-GB" dirty="0"/>
              <a:t>. The Ford Escort is the same basic car all over the world) </a:t>
            </a:r>
            <a:endParaRPr lang="en-US" dirty="0"/>
          </a:p>
          <a:p>
            <a:r>
              <a:rPr lang="en-GB" dirty="0" smtClean="0"/>
              <a:t>Adaptation </a:t>
            </a:r>
            <a:r>
              <a:rPr lang="en-GB" dirty="0"/>
              <a:t>- Modify a product to meet the needs of the host country ( </a:t>
            </a:r>
            <a:r>
              <a:rPr lang="en-GB" dirty="0" err="1"/>
              <a:t>eg</a:t>
            </a:r>
            <a:r>
              <a:rPr lang="en-GB" dirty="0"/>
              <a:t>. Honda markets a different version of the Accord in Japan and Europe than in North America (it’s bigger) </a:t>
            </a:r>
            <a:endParaRPr lang="en-US" dirty="0"/>
          </a:p>
          <a:p>
            <a:r>
              <a:rPr lang="en-GB" dirty="0" smtClean="0"/>
              <a:t>Invention </a:t>
            </a:r>
            <a:r>
              <a:rPr lang="en-GB" dirty="0"/>
              <a:t>- Sell a new product in the host country (The battery-less radio in Africa)</a:t>
            </a:r>
            <a:endParaRPr lang="en-US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317791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Terminology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Pricing </a:t>
            </a:r>
            <a:endParaRPr lang="en-US" dirty="0"/>
          </a:p>
          <a:p>
            <a:r>
              <a:rPr lang="en-GB" dirty="0" smtClean="0"/>
              <a:t>Dumping </a:t>
            </a:r>
            <a:r>
              <a:rPr lang="en-GB" dirty="0"/>
              <a:t>- selling a product in a host country below its domestic cost. </a:t>
            </a:r>
            <a:endParaRPr lang="en-US" dirty="0"/>
          </a:p>
          <a:p>
            <a:r>
              <a:rPr lang="en-GB" dirty="0" smtClean="0"/>
              <a:t>Counter-trade </a:t>
            </a:r>
            <a:r>
              <a:rPr lang="en-GB" dirty="0"/>
              <a:t>- A form of barter </a:t>
            </a:r>
            <a:endParaRPr lang="en-US" dirty="0"/>
          </a:p>
          <a:p>
            <a:r>
              <a:rPr lang="en-GB" dirty="0" smtClean="0"/>
              <a:t>Bribery </a:t>
            </a:r>
            <a:r>
              <a:rPr lang="en-GB" dirty="0"/>
              <a:t>- Giving something in exchange for a promise of a deal. Common in underdeveloped countries - but ethically wrong</a:t>
            </a:r>
            <a:r>
              <a:rPr lang="en-GB" dirty="0" smtClean="0"/>
              <a:t>.</a:t>
            </a:r>
          </a:p>
          <a:p>
            <a:r>
              <a:rPr lang="en-GB" dirty="0" smtClean="0"/>
              <a:t>Grey Market – products are sold through unauthorized channels</a:t>
            </a:r>
            <a:endParaRPr lang="en-US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15873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effectLst/>
              </a:rPr>
              <a:t>What is International Marketing?</a:t>
            </a: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effectLst/>
              </a:rPr>
              <a:t>International Marketing is the Marketing across international boundaries. </a:t>
            </a:r>
            <a:endParaRPr lang="en-US" dirty="0" smtClean="0">
              <a:effectLst/>
            </a:endParaRPr>
          </a:p>
          <a:p>
            <a:pPr marL="457200" lvl="1" indent="0">
              <a:buNone/>
            </a:pPr>
            <a:r>
              <a:rPr lang="en-GB" dirty="0" smtClean="0">
                <a:effectLst/>
              </a:rPr>
              <a:t>Examples</a:t>
            </a:r>
          </a:p>
          <a:p>
            <a:pPr lvl="1"/>
            <a:r>
              <a:rPr lang="en-GB" dirty="0" smtClean="0">
                <a:effectLst/>
              </a:rPr>
              <a:t>When OCI sells shrimp in Japan or Germany that is an aspect of international marketing. </a:t>
            </a:r>
            <a:endParaRPr lang="en-US" dirty="0" smtClean="0">
              <a:effectLst/>
            </a:endParaRPr>
          </a:p>
          <a:p>
            <a:pPr lvl="1"/>
            <a:r>
              <a:rPr lang="en-GB" dirty="0" smtClean="0">
                <a:effectLst/>
              </a:rPr>
              <a:t>When BRP sets up a company in Europe to market snowmobiles that too is an aspect of international marketing. </a:t>
            </a:r>
            <a:endParaRPr lang="en-US" dirty="0" smtClean="0">
              <a:effectLst/>
            </a:endParaRP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17409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effectLst/>
              </a:rPr>
              <a:t>Why Go International?</a:t>
            </a: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dirty="0" smtClean="0">
                <a:effectLst/>
              </a:rPr>
              <a:t>Reasons for going International: 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–</a:t>
            </a:r>
            <a:r>
              <a:rPr lang="en-GB" dirty="0" smtClean="0">
                <a:effectLst/>
              </a:rPr>
              <a:t>Exploit a business opportunity - profits 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–</a:t>
            </a:r>
            <a:r>
              <a:rPr lang="en-GB" dirty="0" smtClean="0">
                <a:effectLst/>
              </a:rPr>
              <a:t>Increased growth potential - extend product life. 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–</a:t>
            </a:r>
            <a:r>
              <a:rPr lang="en-GB" dirty="0" smtClean="0">
                <a:effectLst/>
              </a:rPr>
              <a:t>Economic environment may be better abroad 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–</a:t>
            </a:r>
            <a:r>
              <a:rPr lang="en-GB" dirty="0" smtClean="0">
                <a:effectLst/>
              </a:rPr>
              <a:t>Less competition 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–</a:t>
            </a:r>
            <a:r>
              <a:rPr lang="en-GB" dirty="0" smtClean="0">
                <a:effectLst/>
              </a:rPr>
              <a:t>Less taxes 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–</a:t>
            </a:r>
            <a:r>
              <a:rPr lang="en-GB" dirty="0" smtClean="0">
                <a:effectLst/>
              </a:rPr>
              <a:t>Less regulations 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–</a:t>
            </a:r>
            <a:r>
              <a:rPr lang="en-GB" dirty="0" smtClean="0">
                <a:effectLst/>
              </a:rPr>
              <a:t>Lower salaries abroad 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–</a:t>
            </a:r>
            <a:r>
              <a:rPr lang="en-GB" dirty="0" smtClean="0">
                <a:effectLst/>
              </a:rPr>
              <a:t>Spread fixed costs 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–</a:t>
            </a:r>
            <a:r>
              <a:rPr lang="en-GB" dirty="0" smtClean="0">
                <a:effectLst/>
              </a:rPr>
              <a:t>Increased economies of scale and scope 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–</a:t>
            </a:r>
            <a:r>
              <a:rPr lang="en-GB" dirty="0" smtClean="0">
                <a:effectLst/>
              </a:rPr>
              <a:t>To sell inventory that will not sell at home </a:t>
            </a:r>
            <a:endParaRPr lang="en-US" dirty="0" smtClean="0">
              <a:effectLst/>
            </a:endParaRP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2883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effectLst/>
              </a:rPr>
              <a:t>Difficulties of International Marketing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>
                <a:effectLst/>
              </a:rPr>
              <a:t>Often a time &amp; money consuming effort </a:t>
            </a:r>
            <a:endParaRPr lang="en-US" dirty="0" smtClean="0">
              <a:effectLst/>
            </a:endParaRPr>
          </a:p>
          <a:p>
            <a:r>
              <a:rPr lang="en-GB" dirty="0" smtClean="0">
                <a:effectLst/>
              </a:rPr>
              <a:t>Differences in language, culture and values</a:t>
            </a:r>
          </a:p>
          <a:p>
            <a:r>
              <a:rPr lang="en-GB" dirty="0" smtClean="0">
                <a:effectLst/>
              </a:rPr>
              <a:t>Hard to get executives to go abroad </a:t>
            </a:r>
            <a:endParaRPr lang="en-US" dirty="0" smtClean="0">
              <a:effectLst/>
            </a:endParaRPr>
          </a:p>
          <a:p>
            <a:r>
              <a:rPr lang="en-GB" dirty="0" smtClean="0">
                <a:effectLst/>
              </a:rPr>
              <a:t>Local ways of doing business may be different than at home. </a:t>
            </a:r>
            <a:r>
              <a:rPr lang="en-US" dirty="0" smtClean="0">
                <a:effectLst/>
              </a:rPr>
              <a:t>u</a:t>
            </a:r>
            <a:r>
              <a:rPr lang="en-GB" dirty="0" smtClean="0">
                <a:effectLst/>
              </a:rPr>
              <a:t>Political, Social, &amp; Economic uncertainty. </a:t>
            </a:r>
            <a:endParaRPr lang="en-US" dirty="0" smtClean="0">
              <a:effectLst/>
            </a:endParaRPr>
          </a:p>
          <a:p>
            <a:r>
              <a:rPr lang="en-GB" dirty="0" smtClean="0">
                <a:effectLst/>
              </a:rPr>
              <a:t>Different (poor) infrastructure.</a:t>
            </a:r>
            <a:endParaRPr lang="en-US" dirty="0" smtClean="0">
              <a:effectLst/>
            </a:endParaRP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46504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effectLst/>
              </a:rPr>
              <a:t>Why is International Marketing so Important to Canadians?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>
                <a:effectLst/>
              </a:rPr>
              <a:t>Canada exports 25-30% of its total Gross Domestic Product (GDP is the value of all goods and services produced in Canada.) </a:t>
            </a:r>
            <a:r>
              <a:rPr lang="en-US" dirty="0" smtClean="0">
                <a:effectLst/>
              </a:rPr>
              <a:t>u</a:t>
            </a:r>
            <a:r>
              <a:rPr lang="en-GB" dirty="0" smtClean="0">
                <a:effectLst/>
              </a:rPr>
              <a:t>Our largest trading partner is the USA. </a:t>
            </a:r>
            <a:r>
              <a:rPr lang="en-GB" dirty="0"/>
              <a:t>(see </a:t>
            </a:r>
            <a:r>
              <a:rPr lang="en-GB" dirty="0" smtClean="0"/>
              <a:t>Statistics Canada </a:t>
            </a:r>
            <a:r>
              <a:rPr lang="en-GB" dirty="0" smtClean="0">
                <a:hlinkClick r:id="rId2"/>
              </a:rPr>
              <a:t>http</a:t>
            </a:r>
            <a:r>
              <a:rPr lang="en-GB" dirty="0">
                <a:hlinkClick r:id="rId2"/>
              </a:rPr>
              <a:t>://www.statcan.gc.ca/dai-quo</a:t>
            </a:r>
            <a:r>
              <a:rPr lang="en-GB" dirty="0" smtClean="0">
                <a:hlinkClick r:id="rId2"/>
              </a:rPr>
              <a:t>/</a:t>
            </a:r>
            <a:r>
              <a:rPr lang="en-GB" dirty="0" smtClean="0"/>
              <a:t> )</a:t>
            </a:r>
            <a:endParaRPr lang="en-US" dirty="0" smtClean="0">
              <a:effectLst/>
            </a:endParaRPr>
          </a:p>
          <a:p>
            <a:r>
              <a:rPr lang="en-GB" dirty="0" smtClean="0">
                <a:effectLst/>
              </a:rPr>
              <a:t>Emergence of first the Free Trade Agreement (FTA) and then the North American Free Trade Agreement (NAFTA) </a:t>
            </a:r>
            <a:r>
              <a:rPr lang="en-US" dirty="0" smtClean="0">
                <a:effectLst/>
              </a:rPr>
              <a:t>u</a:t>
            </a:r>
            <a:r>
              <a:rPr lang="en-GB" dirty="0" smtClean="0">
                <a:effectLst/>
              </a:rPr>
              <a:t>Opening up of Eastern Europe. </a:t>
            </a:r>
            <a:endParaRPr lang="en-US" dirty="0" smtClean="0">
              <a:effectLst/>
            </a:endParaRPr>
          </a:p>
          <a:p>
            <a:r>
              <a:rPr lang="en-GB" dirty="0" smtClean="0">
                <a:effectLst/>
              </a:rPr>
              <a:t>Multi-National Corporations (MNC’s)</a:t>
            </a:r>
            <a:endParaRPr lang="en-US" dirty="0" smtClean="0">
              <a:effectLst/>
            </a:endParaRP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247627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3250704" cy="11430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Porter’s Model of Competitive Advantage </a:t>
            </a:r>
            <a:endParaRPr lang="en-C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8" t="10458" r="33957" b="177"/>
          <a:stretch/>
        </p:blipFill>
        <p:spPr>
          <a:xfrm rot="10800000">
            <a:off x="3851920" y="332656"/>
            <a:ext cx="5040560" cy="5293997"/>
          </a:xfrm>
        </p:spPr>
      </p:pic>
      <p:sp>
        <p:nvSpPr>
          <p:cNvPr id="5" name="TextBox 4"/>
          <p:cNvSpPr txBox="1"/>
          <p:nvPr/>
        </p:nvSpPr>
        <p:spPr>
          <a:xfrm>
            <a:off x="247831" y="2924944"/>
            <a:ext cx="35283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CA" dirty="0" smtClean="0">
                <a:solidFill>
                  <a:schemeClr val="bg2"/>
                </a:solidFill>
              </a:rPr>
              <a:t>Factor Conditions: Land, Labour, Capital, Enterprise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CA" dirty="0" smtClean="0">
                <a:solidFill>
                  <a:schemeClr val="bg2"/>
                </a:solidFill>
              </a:rPr>
              <a:t>Demand Conditions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CA" dirty="0" smtClean="0">
                <a:solidFill>
                  <a:schemeClr val="bg2"/>
                </a:solidFill>
              </a:rPr>
              <a:t>Existence of Related and Supporting Industries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CA" dirty="0" smtClean="0">
                <a:solidFill>
                  <a:schemeClr val="bg2"/>
                </a:solidFill>
              </a:rPr>
              <a:t>Company Strategy, Structure and Rivalry</a:t>
            </a:r>
            <a:endParaRPr lang="en-CA" dirty="0">
              <a:solidFill>
                <a:schemeClr val="bg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1847" y="2204864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What do we do better than anyone else?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903633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Trends in Trade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Less Protectionism, more alliances</a:t>
            </a:r>
          </a:p>
          <a:p>
            <a:r>
              <a:rPr lang="en-CA" dirty="0" smtClean="0"/>
              <a:t>Moving from alliances to integration (latest events in Europe have challenged this)</a:t>
            </a:r>
          </a:p>
          <a:p>
            <a:r>
              <a:rPr lang="en-CA" dirty="0" smtClean="0"/>
              <a:t>Globalization of companies and of networks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94666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Trade and Border Issues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3886200"/>
          </a:xfrm>
        </p:spPr>
        <p:txBody>
          <a:bodyPr/>
          <a:lstStyle/>
          <a:p>
            <a:r>
              <a:rPr lang="en-CA" dirty="0" smtClean="0"/>
              <a:t>Economic Protectionism</a:t>
            </a:r>
          </a:p>
          <a:p>
            <a:pPr lvl="1"/>
            <a:r>
              <a:rPr lang="en-CA" dirty="0" smtClean="0"/>
              <a:t>Tariffs</a:t>
            </a:r>
          </a:p>
          <a:p>
            <a:pPr lvl="1"/>
            <a:r>
              <a:rPr lang="en-CA" dirty="0" smtClean="0"/>
              <a:t>Quotas</a:t>
            </a:r>
          </a:p>
          <a:p>
            <a:r>
              <a:rPr lang="en-CA" dirty="0" smtClean="0"/>
              <a:t>Rise of Economic Integration</a:t>
            </a:r>
          </a:p>
          <a:p>
            <a:pPr lvl="1"/>
            <a:r>
              <a:rPr lang="en-CA" dirty="0" smtClean="0"/>
              <a:t>EU</a:t>
            </a:r>
          </a:p>
          <a:p>
            <a:pPr lvl="1"/>
            <a:r>
              <a:rPr lang="en-CA" dirty="0" smtClean="0"/>
              <a:t>NAFTA</a:t>
            </a:r>
          </a:p>
          <a:p>
            <a:r>
              <a:rPr lang="en-CA" dirty="0" smtClean="0"/>
              <a:t>“Globalization”</a:t>
            </a:r>
          </a:p>
        </p:txBody>
      </p:sp>
    </p:spTree>
    <p:extLst>
      <p:ext uri="{BB962C8B-B14F-4D97-AF65-F5344CB8AC3E}">
        <p14:creationId xmlns:p14="http://schemas.microsoft.com/office/powerpoint/2010/main" val="9732904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GLOBAL Company</a:t>
            </a:r>
            <a:endParaRPr lang="en-C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0874276"/>
              </p:ext>
            </p:extLst>
          </p:nvPr>
        </p:nvGraphicFramePr>
        <p:xfrm>
          <a:off x="457200" y="1600200"/>
          <a:ext cx="8229600" cy="362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CA" dirty="0" smtClean="0"/>
                        <a:t>International Firm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Multinational Firm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Transnational Firm</a:t>
                      </a:r>
                      <a:endParaRPr lang="en-CA" dirty="0"/>
                    </a:p>
                  </a:txBody>
                  <a:tcPr/>
                </a:tc>
              </a:tr>
              <a:tr h="3258160">
                <a:tc>
                  <a:txBody>
                    <a:bodyPr/>
                    <a:lstStyle/>
                    <a:p>
                      <a:r>
                        <a:rPr lang="en-CA" dirty="0" smtClean="0"/>
                        <a:t>A “one world” strategy that sees the world as</a:t>
                      </a:r>
                      <a:r>
                        <a:rPr lang="en-CA" baseline="0" dirty="0" smtClean="0"/>
                        <a:t> a single market.</a:t>
                      </a:r>
                    </a:p>
                    <a:p>
                      <a:endParaRPr lang="en-CA" baseline="0" dirty="0" smtClean="0"/>
                    </a:p>
                    <a:p>
                      <a:endParaRPr lang="en-CA" baseline="0" dirty="0" smtClean="0"/>
                    </a:p>
                    <a:p>
                      <a:r>
                        <a:rPr lang="en-CA" baseline="0" dirty="0" err="1" smtClean="0"/>
                        <a:t>Eg</a:t>
                      </a:r>
                      <a:r>
                        <a:rPr lang="en-CA" baseline="0" dirty="0" smtClean="0"/>
                        <a:t>: AVON</a:t>
                      </a:r>
                    </a:p>
                    <a:p>
                      <a:r>
                        <a:rPr lang="en-CA" baseline="0" dirty="0" smtClean="0">
                          <a:hlinkClick r:id="rId2"/>
                        </a:rPr>
                        <a:t>Avon Canada</a:t>
                      </a:r>
                      <a:endParaRPr lang="en-CA" baseline="0" dirty="0" smtClean="0"/>
                    </a:p>
                    <a:p>
                      <a:r>
                        <a:rPr lang="en-CA" baseline="0" dirty="0" smtClean="0">
                          <a:hlinkClick r:id="rId3"/>
                        </a:rPr>
                        <a:t>Avon Australia</a:t>
                      </a:r>
                      <a:endParaRPr lang="en-CA" baseline="0" dirty="0" smtClean="0"/>
                    </a:p>
                    <a:p>
                      <a:r>
                        <a:rPr lang="en-CA" baseline="0" dirty="0" smtClean="0">
                          <a:hlinkClick r:id="rId4"/>
                        </a:rPr>
                        <a:t>Avon Japan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A “multi nations” strategy that sees different countries needing</a:t>
                      </a:r>
                      <a:r>
                        <a:rPr lang="en-CA" baseline="0" dirty="0" smtClean="0"/>
                        <a:t> different products</a:t>
                      </a:r>
                    </a:p>
                    <a:p>
                      <a:endParaRPr lang="en-CA" baseline="0" dirty="0" smtClean="0"/>
                    </a:p>
                    <a:p>
                      <a:r>
                        <a:rPr lang="en-CA" baseline="0" dirty="0" err="1" smtClean="0"/>
                        <a:t>Eg</a:t>
                      </a:r>
                      <a:r>
                        <a:rPr lang="en-CA" baseline="0" dirty="0" smtClean="0"/>
                        <a:t>: HONDA</a:t>
                      </a:r>
                    </a:p>
                    <a:p>
                      <a:r>
                        <a:rPr lang="en-CA" dirty="0" smtClean="0">
                          <a:hlinkClick r:id="rId5"/>
                        </a:rPr>
                        <a:t>Honda Canada</a:t>
                      </a:r>
                      <a:endParaRPr lang="en-CA" dirty="0" smtClean="0"/>
                    </a:p>
                    <a:p>
                      <a:r>
                        <a:rPr lang="en-CA" dirty="0" smtClean="0">
                          <a:hlinkClick r:id="rId6"/>
                        </a:rPr>
                        <a:t>Honda</a:t>
                      </a:r>
                      <a:r>
                        <a:rPr lang="en-CA" baseline="0" dirty="0" smtClean="0">
                          <a:hlinkClick r:id="rId6"/>
                        </a:rPr>
                        <a:t> Australia</a:t>
                      </a:r>
                      <a:endParaRPr lang="en-CA" baseline="0" dirty="0" smtClean="0"/>
                    </a:p>
                    <a:p>
                      <a:r>
                        <a:rPr lang="en-CA" baseline="0" dirty="0" smtClean="0">
                          <a:hlinkClick r:id="rId7"/>
                        </a:rPr>
                        <a:t>Honda Japan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A “almost one world” strategy that groups similar countries to obtain economies of scale.</a:t>
                      </a:r>
                    </a:p>
                    <a:p>
                      <a:endParaRPr lang="en-CA" dirty="0" smtClean="0"/>
                    </a:p>
                    <a:p>
                      <a:r>
                        <a:rPr lang="en-CA" dirty="0" err="1" smtClean="0"/>
                        <a:t>Eg</a:t>
                      </a:r>
                      <a:r>
                        <a:rPr lang="en-CA" dirty="0" smtClean="0"/>
                        <a:t>: COCA</a:t>
                      </a:r>
                      <a:r>
                        <a:rPr lang="en-CA" baseline="0" dirty="0" smtClean="0"/>
                        <a:t> COLA</a:t>
                      </a:r>
                    </a:p>
                    <a:p>
                      <a:r>
                        <a:rPr lang="en-CA" baseline="0" dirty="0" smtClean="0">
                          <a:hlinkClick r:id="rId8"/>
                        </a:rPr>
                        <a:t>Coca Cola Canada</a:t>
                      </a:r>
                      <a:endParaRPr lang="en-CA" baseline="0" dirty="0" smtClean="0"/>
                    </a:p>
                    <a:p>
                      <a:r>
                        <a:rPr lang="en-CA" baseline="0" dirty="0" smtClean="0">
                          <a:hlinkClick r:id="rId9"/>
                        </a:rPr>
                        <a:t>Coca Cola Australia</a:t>
                      </a:r>
                      <a:endParaRPr lang="en-CA" baseline="0" dirty="0" smtClean="0"/>
                    </a:p>
                    <a:p>
                      <a:r>
                        <a:rPr lang="en-CA" baseline="0" dirty="0" smtClean="0">
                          <a:hlinkClick r:id="rId10"/>
                        </a:rPr>
                        <a:t>Coca Cola Japan</a:t>
                      </a:r>
                      <a:endParaRPr lang="en-C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9352389"/>
      </p:ext>
    </p:extLst>
  </p:cSld>
  <p:clrMapOvr>
    <a:masterClrMapping/>
  </p:clrMapOvr>
</p:sld>
</file>

<file path=ppt/theme/theme1.xml><?xml version="1.0" encoding="utf-8"?>
<a:theme xmlns:a="http://schemas.openxmlformats.org/drawingml/2006/main" name="cna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sife presentation for conference</Template>
  <TotalTime>318</TotalTime>
  <Words>761</Words>
  <Application>Microsoft Office PowerPoint</Application>
  <PresentationFormat>On-screen Show (4:3)</PresentationFormat>
  <Paragraphs>104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cna2</vt:lpstr>
      <vt:lpstr>Global/International Marketing MR1100  Chapter 7 </vt:lpstr>
      <vt:lpstr>What is International Marketing? </vt:lpstr>
      <vt:lpstr>Why Go International? </vt:lpstr>
      <vt:lpstr>Difficulties of International Marketing</vt:lpstr>
      <vt:lpstr>Why is International Marketing so Important to Canadians?</vt:lpstr>
      <vt:lpstr>Porter’s Model of Competitive Advantage </vt:lpstr>
      <vt:lpstr>Trends in Trade</vt:lpstr>
      <vt:lpstr>Trade and Border Issues </vt:lpstr>
      <vt:lpstr>The GLOBAL Company</vt:lpstr>
      <vt:lpstr> Key Factors to Assess in the Host Country Prior to Going International </vt:lpstr>
      <vt:lpstr>Key Factors to Assess in the Host Country Prior to Going International </vt:lpstr>
      <vt:lpstr>Key Factors to Assess in the Host Country Prior to Going International</vt:lpstr>
      <vt:lpstr> Alternative Approaches  to Going International </vt:lpstr>
      <vt:lpstr>Key Terminology </vt:lpstr>
      <vt:lpstr>Key Terminology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Global/International Marketing MR1100  Chapter 7</dc:title>
  <dc:creator>Tilley, Paul (C'ville)</dc:creator>
  <cp:lastModifiedBy>Tilley, Paul (C'ville)</cp:lastModifiedBy>
  <cp:revision>10</cp:revision>
  <dcterms:created xsi:type="dcterms:W3CDTF">2011-11-15T13:55:36Z</dcterms:created>
  <dcterms:modified xsi:type="dcterms:W3CDTF">2012-11-21T14:15:46Z</dcterms:modified>
</cp:coreProperties>
</file>